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72" r:id="rId1"/>
  </p:sldMasterIdLst>
  <p:sldIdLst>
    <p:sldId id="382" r:id="rId2"/>
    <p:sldId id="296" r:id="rId3"/>
    <p:sldId id="268" r:id="rId4"/>
    <p:sldId id="272" r:id="rId5"/>
    <p:sldId id="273" r:id="rId6"/>
    <p:sldId id="274" r:id="rId7"/>
    <p:sldId id="275" r:id="rId8"/>
    <p:sldId id="276" r:id="rId9"/>
    <p:sldId id="277" r:id="rId10"/>
    <p:sldId id="294" r:id="rId11"/>
    <p:sldId id="295" r:id="rId12"/>
    <p:sldId id="288" r:id="rId13"/>
    <p:sldId id="293" r:id="rId14"/>
    <p:sldId id="290" r:id="rId15"/>
    <p:sldId id="291" r:id="rId16"/>
    <p:sldId id="292" r:id="rId1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E599"/>
    <a:srgbClr val="F7CA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12C8C85-51F0-491E-9774-3900AFEF0FD7}" styleName="밝은 스타일 2 - 강조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TxStyle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TxStyle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TxStyle/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TxStyle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TxStyle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1FECB4D8-DB02-4DC6-A0A2-4F2EBAE1DC90}" styleName="보통 스타일 1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TxStyle/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TxStyle/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413" autoAdjust="0"/>
    <p:restoredTop sz="93792" autoAdjust="0"/>
  </p:normalViewPr>
  <p:slideViewPr>
    <p:cSldViewPr snapToGrid="0">
      <p:cViewPr varScale="1">
        <p:scale>
          <a:sx n="85" d="100"/>
          <a:sy n="85" d="100"/>
        </p:scale>
        <p:origin x="1387" y="72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1299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6DD9E-CBA2-4CC8-AA80-6840ED2F7CD9}" type="datetimeFigureOut">
              <a:rPr lang="ko-KR" altLang="en-US" smtClean="0"/>
              <a:t>2020-09-09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8D195-3FFF-444F-B832-FAFB2C42EE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27489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6DD9E-CBA2-4CC8-AA80-6840ED2F7CD9}" type="datetimeFigureOut">
              <a:rPr lang="ko-KR" altLang="en-US" smtClean="0"/>
              <a:t>2020-09-09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8D195-3FFF-444F-B832-FAFB2C42EE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15731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6DD9E-CBA2-4CC8-AA80-6840ED2F7CD9}" type="datetimeFigureOut">
              <a:rPr lang="ko-KR" altLang="en-US" smtClean="0"/>
              <a:t>2020-09-09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8D195-3FFF-444F-B832-FAFB2C42EE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86164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6DD9E-CBA2-4CC8-AA80-6840ED2F7CD9}" type="datetimeFigureOut">
              <a:rPr lang="ko-KR" altLang="en-US" smtClean="0"/>
              <a:t>2020-09-09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8D195-3FFF-444F-B832-FAFB2C42EE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75639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6DD9E-CBA2-4CC8-AA80-6840ED2F7CD9}" type="datetimeFigureOut">
              <a:rPr lang="ko-KR" altLang="en-US" smtClean="0"/>
              <a:t>2020-09-09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8D195-3FFF-444F-B832-FAFB2C42EE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79082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6DD9E-CBA2-4CC8-AA80-6840ED2F7CD9}" type="datetimeFigureOut">
              <a:rPr lang="ko-KR" altLang="en-US" smtClean="0"/>
              <a:t>2020-09-09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8D195-3FFF-444F-B832-FAFB2C42EE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12660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6DD9E-CBA2-4CC8-AA80-6840ED2F7CD9}" type="datetimeFigureOut">
              <a:rPr lang="ko-KR" altLang="en-US" smtClean="0"/>
              <a:t>2020-09-09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8D195-3FFF-444F-B832-FAFB2C42EE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51129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6DD9E-CBA2-4CC8-AA80-6840ED2F7CD9}" type="datetimeFigureOut">
              <a:rPr lang="ko-KR" altLang="en-US" smtClean="0"/>
              <a:t>2020-09-09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8D195-3FFF-444F-B832-FAFB2C42EE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09223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6DD9E-CBA2-4CC8-AA80-6840ED2F7CD9}" type="datetimeFigureOut">
              <a:rPr lang="ko-KR" altLang="en-US" smtClean="0"/>
              <a:t>2020-09-09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8D195-3FFF-444F-B832-FAFB2C42EE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01877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6DD9E-CBA2-4CC8-AA80-6840ED2F7CD9}" type="datetimeFigureOut">
              <a:rPr lang="ko-KR" altLang="en-US" smtClean="0"/>
              <a:t>2020-09-09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8D195-3FFF-444F-B832-FAFB2C42EE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12553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6DD9E-CBA2-4CC8-AA80-6840ED2F7CD9}" type="datetimeFigureOut">
              <a:rPr lang="ko-KR" altLang="en-US" smtClean="0"/>
              <a:t>2020-09-09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8D195-3FFF-444F-B832-FAFB2C42EE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40349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86DD9E-CBA2-4CC8-AA80-6840ED2F7CD9}" type="datetimeFigureOut">
              <a:rPr lang="ko-KR" altLang="en-US" smtClean="0"/>
              <a:t>2020-09-09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98D195-3FFF-444F-B832-FAFB2C42EE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52022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26.png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15.png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핵심소스코드</a:t>
            </a: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(</a:t>
            </a:r>
            <a:r>
              <a:rPr lang="en-US" altLang="ko-KR" sz="1700" b="1" dirty="0">
                <a:solidFill>
                  <a:schemeClr val="bg1"/>
                </a:solidFill>
                <a:latin typeface="+mn-ea"/>
                <a:cs typeface="+mj-cs"/>
              </a:rPr>
              <a:t>open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 </a:t>
            </a:r>
            <a:r>
              <a:rPr lang="en-US" altLang="ko-KR" sz="1700" b="1" dirty="0" err="1">
                <a:solidFill>
                  <a:schemeClr val="bg1"/>
                </a:solidFill>
                <a:latin typeface="+mn-ea"/>
                <a:cs typeface="+mj-cs"/>
              </a:rPr>
              <a:t>api</a:t>
            </a: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)(4)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C26220D-407C-47E8-A238-F3782B666B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885" y="2524409"/>
            <a:ext cx="4779847" cy="343602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566D4C9-E3E8-41E3-B798-8754E5AF15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21734" y="692697"/>
            <a:ext cx="3091014" cy="601319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99B899B9-4D5B-4B0A-AB7E-4D4555618C60}"/>
              </a:ext>
            </a:extLst>
          </p:cNvPr>
          <p:cNvSpPr/>
          <p:nvPr/>
        </p:nvSpPr>
        <p:spPr>
          <a:xfrm>
            <a:off x="9448800" y="1461247"/>
            <a:ext cx="1416424" cy="19677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추가해주세요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FF9E1C8-9670-4067-8037-36495A0C475E}"/>
              </a:ext>
            </a:extLst>
          </p:cNvPr>
          <p:cNvSpPr txBox="1"/>
          <p:nvPr/>
        </p:nvSpPr>
        <p:spPr>
          <a:xfrm>
            <a:off x="141881" y="1227604"/>
            <a:ext cx="539830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‘</a:t>
            </a:r>
            <a:r>
              <a:rPr lang="ko-KR" altLang="en-US" sz="1400" b="1" dirty="0" err="1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주변정류소목록조회</a:t>
            </a:r>
            <a:r>
              <a:rPr lang="en-US" altLang="ko-KR" sz="1400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’ </a:t>
            </a:r>
            <a:r>
              <a:rPr lang="en-US" altLang="ko-KR" sz="1400" b="1" dirty="0" err="1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api</a:t>
            </a:r>
            <a:r>
              <a:rPr lang="ko-KR" altLang="en-US" sz="1400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로 사용자의 위치 반경 </a:t>
            </a:r>
            <a:r>
              <a:rPr lang="en-US" altLang="ko-KR" sz="1400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200m </a:t>
            </a:r>
            <a:r>
              <a:rPr lang="ko-KR" altLang="en-US" sz="1400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내에 있는 모든 정류장을 마커로 표시함</a:t>
            </a:r>
            <a:r>
              <a:rPr lang="en-US" altLang="ko-KR" sz="1400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. </a:t>
            </a:r>
            <a:r>
              <a:rPr lang="ko-KR" altLang="en-US" sz="1400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정류소고유번호</a:t>
            </a:r>
            <a:r>
              <a:rPr lang="en-US" altLang="ko-KR" sz="1400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(</a:t>
            </a:r>
            <a:r>
              <a:rPr lang="en-US" altLang="ko-KR" sz="1400" b="1" dirty="0" err="1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mobileNo</a:t>
            </a:r>
            <a:r>
              <a:rPr lang="en-US" altLang="ko-KR" sz="1400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), </a:t>
            </a:r>
            <a:r>
              <a:rPr lang="ko-KR" altLang="en-US" sz="1400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정류소명</a:t>
            </a:r>
            <a:r>
              <a:rPr lang="en-US" altLang="ko-KR" sz="1400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(</a:t>
            </a:r>
            <a:r>
              <a:rPr lang="en-US" altLang="ko-KR" sz="1400" b="1" dirty="0" err="1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stationName</a:t>
            </a:r>
            <a:r>
              <a:rPr lang="en-US" altLang="ko-KR" sz="1400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), </a:t>
            </a:r>
            <a:r>
              <a:rPr lang="ko-KR" altLang="en-US" sz="1400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경도</a:t>
            </a:r>
            <a:r>
              <a:rPr lang="en-US" altLang="ko-KR" sz="1400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(x), </a:t>
            </a:r>
            <a:r>
              <a:rPr lang="ko-KR" altLang="en-US" sz="1400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위도</a:t>
            </a:r>
            <a:r>
              <a:rPr lang="en-US" altLang="ko-KR" sz="1400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(y)</a:t>
            </a:r>
            <a:r>
              <a:rPr lang="ko-KR" altLang="en-US" sz="1400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를 </a:t>
            </a:r>
            <a:r>
              <a:rPr lang="ko-KR" altLang="en-US" sz="1400" b="1" dirty="0" err="1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파싱하여</a:t>
            </a:r>
            <a:r>
              <a:rPr lang="ko-KR" altLang="en-US" sz="1400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저장함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794581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연결선 24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7" name="제목 12"/>
          <p:cNvSpPr txBox="1">
            <a:spLocks/>
          </p:cNvSpPr>
          <p:nvPr/>
        </p:nvSpPr>
        <p:spPr>
          <a:xfrm>
            <a:off x="323528" y="692696"/>
            <a:ext cx="2880320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화면 설계서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8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4014242"/>
              </p:ext>
            </p:extLst>
          </p:nvPr>
        </p:nvGraphicFramePr>
        <p:xfrm>
          <a:off x="444795" y="1218538"/>
          <a:ext cx="7992888" cy="2718494"/>
        </p:xfrm>
        <a:graphic>
          <a:graphicData uri="http://schemas.openxmlformats.org/drawingml/2006/table">
            <a:tbl>
              <a:tblPr/>
              <a:tblGrid>
                <a:gridCol w="21602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85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9319">
                <a:tc rowSpan="6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 번호</a:t>
                      </a:r>
                      <a:endParaRPr lang="ko-KR" altLang="en-US" sz="105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 Light" panose="020F0302020204030204"/>
                          <a:ea typeface="+mn-ea"/>
                          <a:cs typeface="+mn-cs"/>
                        </a:rPr>
                        <a:t>MAIN-03-01</a:t>
                      </a: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931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 명</a:t>
                      </a: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어플 개발동기 설명</a:t>
                      </a:r>
                      <a:r>
                        <a:rPr lang="en-US" altLang="ko-KR" sz="105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사용법 동영상 연결</a:t>
                      </a:r>
                      <a:r>
                        <a:rPr lang="en-US" altLang="ko-KR" sz="105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상세 설명 창 연결</a:t>
                      </a: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9409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기능설명</a:t>
                      </a: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Bottom</a:t>
                      </a: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05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Navigation</a:t>
                      </a: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의 세 번째 항목</a:t>
                      </a:r>
                      <a:r>
                        <a:rPr lang="en-US" altLang="ko-KR" sz="105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어플 소개를 담음</a:t>
                      </a:r>
                      <a:r>
                        <a:rPr lang="en-US" altLang="ko-KR" sz="105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1050" b="1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232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처리내용</a:t>
                      </a: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498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비고</a:t>
                      </a: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84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요구사항 명</a:t>
                      </a: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07098D0F-8864-4B4D-A1C5-C86B5C9979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8742296"/>
              </p:ext>
            </p:extLst>
          </p:nvPr>
        </p:nvGraphicFramePr>
        <p:xfrm>
          <a:off x="424356" y="4029422"/>
          <a:ext cx="7992888" cy="2718494"/>
        </p:xfrm>
        <a:graphic>
          <a:graphicData uri="http://schemas.openxmlformats.org/drawingml/2006/table">
            <a:tbl>
              <a:tblPr/>
              <a:tblGrid>
                <a:gridCol w="21602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85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14877">
                <a:tc rowSpan="6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 번호</a:t>
                      </a: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 Light" panose="020F0302020204030204"/>
                          <a:ea typeface="+mn-ea"/>
                          <a:cs typeface="+mn-cs"/>
                        </a:rPr>
                        <a:t>MAIN-03-02</a:t>
                      </a: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487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 명</a:t>
                      </a: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상세 설명</a:t>
                      </a:r>
                      <a:r>
                        <a:rPr lang="en-US" altLang="ko-KR" sz="105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 : </a:t>
                      </a: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노선 선정 이유</a:t>
                      </a: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3270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기능설명</a:t>
                      </a: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</a:rPr>
                        <a:t>노선 선정 이유 설명함</a:t>
                      </a:r>
                      <a:r>
                        <a:rPr lang="en-US" altLang="ko-KR" sz="1050" b="1" kern="0" spc="0" dirty="0">
                          <a:solidFill>
                            <a:srgbClr val="000000"/>
                          </a:solidFill>
                          <a:effectLst/>
                        </a:rPr>
                        <a:t>.</a:t>
                      </a:r>
                      <a:endParaRPr lang="ko-KR" altLang="en-US" sz="105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262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처리내용</a:t>
                      </a: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221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비고</a:t>
                      </a: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119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요구사항 명</a:t>
                      </a: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5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7BA68E3B-0F44-4C8F-8236-297864E23C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775" y="1211053"/>
            <a:ext cx="1323975" cy="271972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97D7A14-160B-4BA8-ABED-8ED22EF8BB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3581" y="4056159"/>
            <a:ext cx="1310362" cy="2691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1230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연결선 24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7" name="제목 12"/>
          <p:cNvSpPr txBox="1">
            <a:spLocks/>
          </p:cNvSpPr>
          <p:nvPr/>
        </p:nvSpPr>
        <p:spPr>
          <a:xfrm>
            <a:off x="323528" y="692696"/>
            <a:ext cx="2880320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화면 설계서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8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3203436"/>
              </p:ext>
            </p:extLst>
          </p:nvPr>
        </p:nvGraphicFramePr>
        <p:xfrm>
          <a:off x="444795" y="1218538"/>
          <a:ext cx="7992888" cy="2718494"/>
        </p:xfrm>
        <a:graphic>
          <a:graphicData uri="http://schemas.openxmlformats.org/drawingml/2006/table">
            <a:tbl>
              <a:tblPr/>
              <a:tblGrid>
                <a:gridCol w="21602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85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9319">
                <a:tc rowSpan="6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 번호</a:t>
                      </a:r>
                      <a:endParaRPr lang="ko-KR" altLang="en-US" sz="105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 Light" panose="020F0302020204030204"/>
                          <a:ea typeface="+mn-ea"/>
                          <a:cs typeface="+mn-cs"/>
                        </a:rPr>
                        <a:t>MAIN-03-03</a:t>
                      </a: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931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 명</a:t>
                      </a: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상세 설명</a:t>
                      </a:r>
                      <a:r>
                        <a:rPr lang="en-US" altLang="ko-KR" sz="105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 : </a:t>
                      </a: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자세한 사용법</a:t>
                      </a: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9409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기능설명</a:t>
                      </a: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자세한 사용법을 설명함</a:t>
                      </a:r>
                      <a:r>
                        <a:rPr lang="en-US" altLang="ko-KR" sz="105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1050" b="1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232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처리내용</a:t>
                      </a: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498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비고</a:t>
                      </a: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84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요구사항 명</a:t>
                      </a: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D6F84929-AC74-4DFE-996F-88C4FD4AD1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092" y="1218538"/>
            <a:ext cx="1323379" cy="2718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5617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>
            <a:extLst>
              <a:ext uri="{FF2B5EF4-FFF2-40B4-BE49-F238E27FC236}">
                <a16:creationId xmlns:a16="http://schemas.microsoft.com/office/drawing/2014/main" id="{DAB3DC14-37DC-42D7-91B5-213AED6C214C}"/>
              </a:ext>
            </a:extLst>
          </p:cNvPr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73437C0B-6788-4A14-AA92-1C8740DB47AE}"/>
              </a:ext>
            </a:extLst>
          </p:cNvPr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C8D70542-86F0-4987-829F-BD17418C2675}"/>
              </a:ext>
            </a:extLst>
          </p:cNvPr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3" name="제목 12">
            <a:extLst>
              <a:ext uri="{FF2B5EF4-FFF2-40B4-BE49-F238E27FC236}">
                <a16:creationId xmlns:a16="http://schemas.microsoft.com/office/drawing/2014/main" id="{7B7F16A0-DE67-46D7-AB49-9B59BEB770AD}"/>
              </a:ext>
            </a:extLst>
          </p:cNvPr>
          <p:cNvSpPr txBox="1">
            <a:spLocks/>
          </p:cNvSpPr>
          <p:nvPr/>
        </p:nvSpPr>
        <p:spPr>
          <a:xfrm>
            <a:off x="323528" y="692696"/>
            <a:ext cx="3791272" cy="33264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핵심소스코드</a:t>
            </a: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(App </a:t>
            </a:r>
            <a:r>
              <a:rPr lang="en-US" altLang="ko-KR" sz="1700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UI</a:t>
            </a: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)(1)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4" name="Picture 6">
            <a:extLst>
              <a:ext uri="{FF2B5EF4-FFF2-40B4-BE49-F238E27FC236}">
                <a16:creationId xmlns:a16="http://schemas.microsoft.com/office/drawing/2014/main" id="{5A780C21-34A1-405C-B744-B5687E7D5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" name="Picture 2">
            <a:extLst>
              <a:ext uri="{FF2B5EF4-FFF2-40B4-BE49-F238E27FC236}">
                <a16:creationId xmlns:a16="http://schemas.microsoft.com/office/drawing/2014/main" id="{D0986A7D-8ACF-428C-8E71-3BB2434DC3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2DD8D53-5E3A-48FD-A2AE-1771796EA5A7}"/>
              </a:ext>
            </a:extLst>
          </p:cNvPr>
          <p:cNvSpPr txBox="1"/>
          <p:nvPr/>
        </p:nvSpPr>
        <p:spPr>
          <a:xfrm>
            <a:off x="323528" y="1353064"/>
            <a:ext cx="788759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FrameLayout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과 </a:t>
            </a:r>
            <a:r>
              <a:rPr kumimoji="0" lang="en-US" altLang="ko-KR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bottomNavi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로 이루어진 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menu.xml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에서 하단 메뉴 세 개 중 하나를 선택하면</a:t>
            </a:r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FrameLayout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을 이루는 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Fragment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를 교체함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. menu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의 이름의 경우 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res/menu/menu_bottom.xml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에 저장함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.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A294574-623C-4CE2-819D-4A72336706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2082" y="2759933"/>
            <a:ext cx="3482178" cy="239385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0FA8187-CDCC-42D4-A5AF-2793ECB98D1A}"/>
              </a:ext>
            </a:extLst>
          </p:cNvPr>
          <p:cNvSpPr txBox="1"/>
          <p:nvPr/>
        </p:nvSpPr>
        <p:spPr>
          <a:xfrm flipH="1">
            <a:off x="7197690" y="5424887"/>
            <a:ext cx="1946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MainActivity.java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72603FC-FD4E-42F3-AEA5-7CD3E8DBDE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94" y="2585322"/>
            <a:ext cx="2420727" cy="274307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10CEA25-4032-4590-82DB-917A66F764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13122" y="2525119"/>
            <a:ext cx="2578384" cy="2713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5470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>
            <a:extLst>
              <a:ext uri="{FF2B5EF4-FFF2-40B4-BE49-F238E27FC236}">
                <a16:creationId xmlns:a16="http://schemas.microsoft.com/office/drawing/2014/main" id="{DAB3DC14-37DC-42D7-91B5-213AED6C214C}"/>
              </a:ext>
            </a:extLst>
          </p:cNvPr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73437C0B-6788-4A14-AA92-1C8740DB47AE}"/>
              </a:ext>
            </a:extLst>
          </p:cNvPr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C8D70542-86F0-4987-829F-BD17418C2675}"/>
              </a:ext>
            </a:extLst>
          </p:cNvPr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3" name="제목 12">
            <a:extLst>
              <a:ext uri="{FF2B5EF4-FFF2-40B4-BE49-F238E27FC236}">
                <a16:creationId xmlns:a16="http://schemas.microsoft.com/office/drawing/2014/main" id="{7B7F16A0-DE67-46D7-AB49-9B59BEB770AD}"/>
              </a:ext>
            </a:extLst>
          </p:cNvPr>
          <p:cNvSpPr txBox="1">
            <a:spLocks/>
          </p:cNvSpPr>
          <p:nvPr/>
        </p:nvSpPr>
        <p:spPr>
          <a:xfrm>
            <a:off x="323528" y="692696"/>
            <a:ext cx="3791272" cy="33264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핵심소스코드</a:t>
            </a: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(App </a:t>
            </a:r>
            <a:r>
              <a:rPr lang="en-US" altLang="ko-KR" sz="1700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UI</a:t>
            </a: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)(2)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4" name="Picture 6">
            <a:extLst>
              <a:ext uri="{FF2B5EF4-FFF2-40B4-BE49-F238E27FC236}">
                <a16:creationId xmlns:a16="http://schemas.microsoft.com/office/drawing/2014/main" id="{5A780C21-34A1-405C-B744-B5687E7D5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" name="Picture 2">
            <a:extLst>
              <a:ext uri="{FF2B5EF4-FFF2-40B4-BE49-F238E27FC236}">
                <a16:creationId xmlns:a16="http://schemas.microsoft.com/office/drawing/2014/main" id="{D0986A7D-8ACF-428C-8E71-3BB2434DC3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2DD8D53-5E3A-48FD-A2AE-1771796EA5A7}"/>
              </a:ext>
            </a:extLst>
          </p:cNvPr>
          <p:cNvSpPr txBox="1"/>
          <p:nvPr/>
        </p:nvSpPr>
        <p:spPr>
          <a:xfrm>
            <a:off x="323528" y="1353064"/>
            <a:ext cx="80648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b="1" dirty="0" err="1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TheFACO</a:t>
            </a:r>
            <a:r>
              <a:rPr lang="en-US" altLang="ko-KR" sz="1400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</a:t>
            </a:r>
            <a:r>
              <a:rPr lang="ko-KR" altLang="en-US" sz="1400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어플 소개 중 상세 설명에 첨부한 </a:t>
            </a:r>
            <a:r>
              <a:rPr lang="en-US" altLang="ko-KR" sz="1400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gif</a:t>
            </a:r>
            <a:r>
              <a:rPr lang="ko-KR" altLang="en-US" sz="1400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파일을 실행시키기 위해 </a:t>
            </a:r>
            <a:r>
              <a:rPr lang="en-US" altLang="ko-KR" sz="1400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Glide </a:t>
            </a:r>
            <a:r>
              <a:rPr lang="ko-KR" altLang="en-US" sz="1400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라이브러리를 사용함</a:t>
            </a:r>
            <a:r>
              <a:rPr lang="en-US" altLang="ko-KR" sz="1400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Xml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에 </a:t>
            </a:r>
            <a:r>
              <a:rPr kumimoji="0" lang="ko-KR" alt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이미지뷰를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추가한 뒤 </a:t>
            </a:r>
            <a:r>
              <a:rPr lang="ko-KR" altLang="en-US" sz="1400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사용할 </a:t>
            </a:r>
            <a:r>
              <a:rPr lang="en-US" altLang="ko-KR" sz="1400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gif</a:t>
            </a:r>
            <a:r>
              <a:rPr lang="ko-KR" altLang="en-US" sz="1400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파일을 지정함</a:t>
            </a:r>
            <a:r>
              <a:rPr lang="en-US" altLang="ko-KR" sz="1400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.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FA8187-CDCC-42D4-A5AF-2793ECB98D1A}"/>
              </a:ext>
            </a:extLst>
          </p:cNvPr>
          <p:cNvSpPr txBox="1"/>
          <p:nvPr/>
        </p:nvSpPr>
        <p:spPr>
          <a:xfrm flipH="1">
            <a:off x="7197690" y="5424887"/>
            <a:ext cx="1946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MainActivity.java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593897B-DAFC-4F66-AFFA-727B82F2D2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567" y="2294284"/>
            <a:ext cx="4127655" cy="4022521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615A128-8EA8-490B-9341-B2D358260F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73712" y="3601824"/>
            <a:ext cx="3414712" cy="461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4689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>
            <a:extLst>
              <a:ext uri="{FF2B5EF4-FFF2-40B4-BE49-F238E27FC236}">
                <a16:creationId xmlns:a16="http://schemas.microsoft.com/office/drawing/2014/main" id="{DAB3DC14-37DC-42D7-91B5-213AED6C214C}"/>
              </a:ext>
            </a:extLst>
          </p:cNvPr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73437C0B-6788-4A14-AA92-1C8740DB47AE}"/>
              </a:ext>
            </a:extLst>
          </p:cNvPr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C8D70542-86F0-4987-829F-BD17418C2675}"/>
              </a:ext>
            </a:extLst>
          </p:cNvPr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3" name="제목 12">
            <a:extLst>
              <a:ext uri="{FF2B5EF4-FFF2-40B4-BE49-F238E27FC236}">
                <a16:creationId xmlns:a16="http://schemas.microsoft.com/office/drawing/2014/main" id="{7B7F16A0-DE67-46D7-AB49-9B59BEB770AD}"/>
              </a:ext>
            </a:extLst>
          </p:cNvPr>
          <p:cNvSpPr txBox="1">
            <a:spLocks/>
          </p:cNvSpPr>
          <p:nvPr/>
        </p:nvSpPr>
        <p:spPr>
          <a:xfrm>
            <a:off x="323528" y="692696"/>
            <a:ext cx="3791272" cy="33264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핵심소스코드</a:t>
            </a: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(App UI)(3)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4" name="Picture 6">
            <a:extLst>
              <a:ext uri="{FF2B5EF4-FFF2-40B4-BE49-F238E27FC236}">
                <a16:creationId xmlns:a16="http://schemas.microsoft.com/office/drawing/2014/main" id="{5A780C21-34A1-405C-B744-B5687E7D5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" name="Picture 2">
            <a:extLst>
              <a:ext uri="{FF2B5EF4-FFF2-40B4-BE49-F238E27FC236}">
                <a16:creationId xmlns:a16="http://schemas.microsoft.com/office/drawing/2014/main" id="{D0986A7D-8ACF-428C-8E71-3BB2434DC3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2DD8D53-5E3A-48FD-A2AE-1771796EA5A7}"/>
              </a:ext>
            </a:extLst>
          </p:cNvPr>
          <p:cNvSpPr txBox="1"/>
          <p:nvPr/>
        </p:nvSpPr>
        <p:spPr>
          <a:xfrm>
            <a:off x="323528" y="1353064"/>
            <a:ext cx="78875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버스 번호</a:t>
            </a:r>
            <a:r>
              <a:rPr lang="en-US" altLang="ko-KR" sz="1400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(8100, M4102) </a:t>
            </a:r>
            <a:r>
              <a:rPr lang="ko-KR" altLang="en-US" sz="1400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클릭 시 </a:t>
            </a:r>
            <a:r>
              <a:rPr lang="en-US" altLang="ko-KR" sz="1400" b="1" dirty="0" err="1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subActivity</a:t>
            </a:r>
            <a:r>
              <a:rPr lang="en-US" altLang="ko-KR" sz="1400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, </a:t>
            </a:r>
            <a:r>
              <a:rPr lang="en-US" altLang="ko-KR" sz="1400" b="1" dirty="0" err="1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showActivity</a:t>
            </a:r>
            <a:r>
              <a:rPr lang="ko-KR" altLang="en-US" sz="1400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가 각각 실행되도록 함</a:t>
            </a:r>
            <a:r>
              <a:rPr lang="en-US" altLang="ko-KR" sz="1400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.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BDB2A7BD-A018-4A12-8A67-16C7238AAC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614" y="1718041"/>
            <a:ext cx="7786771" cy="4899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9959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참조</a:t>
            </a: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-S/W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기능 실사 사진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222256" y="1473901"/>
            <a:ext cx="8454200" cy="461939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C828D8C-76B3-471D-A370-56FBF7793B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356" y="2049964"/>
            <a:ext cx="1735073" cy="3564200"/>
          </a:xfrm>
          <a:prstGeom prst="rect">
            <a:avLst/>
          </a:prstGeom>
          <a:ln w="127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5E005463-C68B-46A8-A05A-EADFD05125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94085" y="2049964"/>
            <a:ext cx="1735072" cy="3564199"/>
          </a:xfrm>
          <a:prstGeom prst="rect">
            <a:avLst/>
          </a:prstGeom>
          <a:solidFill>
            <a:srgbClr val="000000">
              <a:shade val="95000"/>
            </a:srgbClr>
          </a:solidFill>
          <a:ln w="127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4A490D5-422D-4254-85EE-7DE3116B9F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0" y="2049964"/>
            <a:ext cx="1735072" cy="3564199"/>
          </a:xfrm>
          <a:prstGeom prst="rect">
            <a:avLst/>
          </a:prstGeom>
          <a:solidFill>
            <a:srgbClr val="000000">
              <a:shade val="95000"/>
            </a:srgbClr>
          </a:solidFill>
          <a:ln w="127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455481C-C93D-47E1-A01E-753C46290FF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78197" y="2049964"/>
            <a:ext cx="1735072" cy="3564198"/>
          </a:xfrm>
          <a:prstGeom prst="rect">
            <a:avLst/>
          </a:prstGeom>
          <a:solidFill>
            <a:srgbClr val="000000">
              <a:shade val="95000"/>
            </a:srgbClr>
          </a:solidFill>
          <a:ln w="127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759139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참조</a:t>
            </a: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-S/W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기능 실사 사진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222256" y="1473901"/>
            <a:ext cx="8454200" cy="461939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6E23E5F-A02C-4632-93E6-9CF01D3630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102" y="2034793"/>
            <a:ext cx="1735072" cy="3564200"/>
          </a:xfrm>
          <a:prstGeom prst="rect">
            <a:avLst/>
          </a:prstGeom>
          <a:solidFill>
            <a:srgbClr val="000000">
              <a:shade val="95000"/>
            </a:srgbClr>
          </a:solidFill>
          <a:ln w="127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66C6516-A7E7-4D28-9977-C78E6303E5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08319" y="2034793"/>
            <a:ext cx="1735073" cy="3564200"/>
          </a:xfrm>
          <a:prstGeom prst="rect">
            <a:avLst/>
          </a:prstGeom>
          <a:solidFill>
            <a:srgbClr val="000000">
              <a:shade val="95000"/>
            </a:srgbClr>
          </a:solidFill>
          <a:ln w="127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D4B1054-0151-4F3E-A5B4-87D4FB9159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91537" y="2034793"/>
            <a:ext cx="1735073" cy="3564200"/>
          </a:xfrm>
          <a:prstGeom prst="rect">
            <a:avLst/>
          </a:prstGeom>
          <a:solidFill>
            <a:srgbClr val="000000">
              <a:shade val="95000"/>
            </a:srgbClr>
          </a:solidFill>
          <a:ln w="127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BD6D265-38C6-4B1F-A2A1-1B81463EC7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74755" y="2034793"/>
            <a:ext cx="1735073" cy="3564200"/>
          </a:xfrm>
          <a:prstGeom prst="rect">
            <a:avLst/>
          </a:prstGeom>
          <a:solidFill>
            <a:srgbClr val="000000">
              <a:shade val="95000"/>
            </a:srgbClr>
          </a:solidFill>
          <a:ln w="127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916359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>
            <a:extLst>
              <a:ext uri="{FF2B5EF4-FFF2-40B4-BE49-F238E27FC236}">
                <a16:creationId xmlns:a16="http://schemas.microsoft.com/office/drawing/2014/main" id="{DAB3DC14-37DC-42D7-91B5-213AED6C214C}"/>
              </a:ext>
            </a:extLst>
          </p:cNvPr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73437C0B-6788-4A14-AA92-1C8740DB47AE}"/>
              </a:ext>
            </a:extLst>
          </p:cNvPr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C8D70542-86F0-4987-829F-BD17418C2675}"/>
              </a:ext>
            </a:extLst>
          </p:cNvPr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3" name="제목 12">
            <a:extLst>
              <a:ext uri="{FF2B5EF4-FFF2-40B4-BE49-F238E27FC236}">
                <a16:creationId xmlns:a16="http://schemas.microsoft.com/office/drawing/2014/main" id="{7B7F16A0-DE67-46D7-AB49-9B59BEB770AD}"/>
              </a:ext>
            </a:extLst>
          </p:cNvPr>
          <p:cNvSpPr txBox="1">
            <a:spLocks/>
          </p:cNvSpPr>
          <p:nvPr/>
        </p:nvSpPr>
        <p:spPr>
          <a:xfrm>
            <a:off x="323528" y="692696"/>
            <a:ext cx="3791272" cy="33264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핵심소스코드</a:t>
            </a: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en-US" altLang="ko-KR" sz="17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OpenAPI</a:t>
            </a: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)(</a:t>
            </a:r>
            <a:r>
              <a:rPr lang="en-US" altLang="ko-KR" sz="1700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)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4" name="Picture 6">
            <a:extLst>
              <a:ext uri="{FF2B5EF4-FFF2-40B4-BE49-F238E27FC236}">
                <a16:creationId xmlns:a16="http://schemas.microsoft.com/office/drawing/2014/main" id="{5A780C21-34A1-405C-B744-B5687E7D5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" name="Picture 2">
            <a:extLst>
              <a:ext uri="{FF2B5EF4-FFF2-40B4-BE49-F238E27FC236}">
                <a16:creationId xmlns:a16="http://schemas.microsoft.com/office/drawing/2014/main" id="{D0986A7D-8ACF-428C-8E71-3BB2434DC3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2DD8D53-5E3A-48FD-A2AE-1771796EA5A7}"/>
              </a:ext>
            </a:extLst>
          </p:cNvPr>
          <p:cNvSpPr txBox="1"/>
          <p:nvPr/>
        </p:nvSpPr>
        <p:spPr>
          <a:xfrm>
            <a:off x="323528" y="1387910"/>
            <a:ext cx="788759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‘</a:t>
            </a:r>
            <a:r>
              <a:rPr lang="ko-KR" altLang="en-US" sz="1400" b="1" dirty="0" err="1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주변정류소목록조회</a:t>
            </a:r>
            <a:r>
              <a:rPr lang="en-US" altLang="ko-KR" sz="1400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’ </a:t>
            </a:r>
            <a:r>
              <a:rPr lang="en-US" altLang="ko-KR" sz="1400" b="1" dirty="0" err="1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api</a:t>
            </a:r>
            <a:r>
              <a:rPr lang="en-US" altLang="ko-KR" sz="1400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</a:t>
            </a:r>
            <a:r>
              <a:rPr lang="ko-KR" altLang="en-US" sz="1400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를 사용하여 사용자의 위치 반경 </a:t>
            </a:r>
            <a:r>
              <a:rPr lang="en-US" altLang="ko-KR" sz="1400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200m </a:t>
            </a:r>
            <a:r>
              <a:rPr lang="ko-KR" altLang="en-US" sz="1400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내에 있는 모든 정류장을 마커로 표시함</a:t>
            </a:r>
            <a:r>
              <a:rPr lang="en-US" altLang="ko-KR" sz="1400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. </a:t>
            </a:r>
            <a:r>
              <a:rPr lang="ko-KR" altLang="en-US" sz="1400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현재 사용자의 위치는 초록색 마커로 나타내고 반경 원을 표시함</a:t>
            </a:r>
            <a:r>
              <a:rPr lang="en-US" altLang="ko-KR" sz="1400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. </a:t>
            </a:r>
            <a:r>
              <a:rPr lang="ko-KR" altLang="en-US" sz="1400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정류소고유번호</a:t>
            </a:r>
            <a:r>
              <a:rPr lang="en-US" altLang="ko-KR" sz="1400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(</a:t>
            </a:r>
            <a:r>
              <a:rPr lang="en-US" altLang="ko-KR" sz="1400" b="1" dirty="0" err="1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mobileNo</a:t>
            </a:r>
            <a:r>
              <a:rPr lang="en-US" altLang="ko-KR" sz="1400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), </a:t>
            </a:r>
            <a:r>
              <a:rPr lang="ko-KR" altLang="en-US" sz="1400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정류소명</a:t>
            </a:r>
            <a:r>
              <a:rPr lang="en-US" altLang="ko-KR" sz="1400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(</a:t>
            </a:r>
            <a:r>
              <a:rPr lang="en-US" altLang="ko-KR" sz="1400" b="1" dirty="0" err="1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stationName</a:t>
            </a:r>
            <a:r>
              <a:rPr lang="en-US" altLang="ko-KR" sz="1400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), </a:t>
            </a:r>
            <a:r>
              <a:rPr lang="ko-KR" altLang="en-US" sz="1400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경도</a:t>
            </a:r>
            <a:r>
              <a:rPr lang="en-US" altLang="ko-KR" sz="1400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(x), </a:t>
            </a:r>
            <a:r>
              <a:rPr lang="ko-KR" altLang="en-US" sz="1400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위도</a:t>
            </a:r>
            <a:r>
              <a:rPr lang="en-US" altLang="ko-KR" sz="1400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(y)</a:t>
            </a:r>
            <a:r>
              <a:rPr lang="ko-KR" altLang="en-US" sz="1400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를 </a:t>
            </a:r>
            <a:r>
              <a:rPr lang="ko-KR" altLang="en-US" sz="1400" b="1" dirty="0" err="1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파싱함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C644410-D6A3-4149-BBF1-EB6CB22D3D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0882" y="2284430"/>
            <a:ext cx="3103566" cy="396268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7DA4C8E-9EA1-4B09-A969-D7BD4616AF4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215"/>
          <a:stretch/>
        </p:blipFill>
        <p:spPr>
          <a:xfrm>
            <a:off x="323528" y="2610723"/>
            <a:ext cx="4840142" cy="3168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704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noProof="0" dirty="0">
                <a:solidFill>
                  <a:schemeClr val="bg1"/>
                </a:solidFill>
                <a:latin typeface="+mn-ea"/>
                <a:cs typeface="+mj-cs"/>
              </a:rPr>
              <a:t>메뉴 구성도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3" name="그림 2" descr="어두운, 표지판이(가) 표시된 사진&#10;&#10;자동 생성된 설명">
            <a:extLst>
              <a:ext uri="{FF2B5EF4-FFF2-40B4-BE49-F238E27FC236}">
                <a16:creationId xmlns:a16="http://schemas.microsoft.com/office/drawing/2014/main" id="{27F1AFDB-31C8-40B3-BB13-10F8872F15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50" y="1817441"/>
            <a:ext cx="8886899" cy="3718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1752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47F7D35-8FA2-4D82-BE1A-402B9ED632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2651748"/>
              </p:ext>
            </p:extLst>
          </p:nvPr>
        </p:nvGraphicFramePr>
        <p:xfrm>
          <a:off x="107504" y="1214738"/>
          <a:ext cx="8876051" cy="53765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8760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96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rgbClr val="3B5AA8"/>
                          </a:solidFill>
                        </a:rPr>
                        <a:t>기능 흐름도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06915">
                <a:tc>
                  <a:txBody>
                    <a:bodyPr/>
                    <a:lstStyle/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9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9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6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6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8"/>
            <a:ext cx="2952328" cy="27247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lang="en-US" altLang="ko-KR" sz="1700" b="1">
                <a:solidFill>
                  <a:schemeClr val="bg1"/>
                </a:solidFill>
                <a:latin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</a:rPr>
              <a:t>기능 처리도</a:t>
            </a:r>
            <a:r>
              <a:rPr lang="en-US" altLang="ko-KR" sz="1700" b="1">
                <a:solidFill>
                  <a:schemeClr val="bg1"/>
                </a:solidFill>
                <a:latin typeface="+mn-ea"/>
              </a:rPr>
              <a:t>(</a:t>
            </a:r>
            <a:r>
              <a:rPr lang="ko-KR" altLang="en-US" sz="1700" b="1">
                <a:solidFill>
                  <a:schemeClr val="bg1"/>
                </a:solidFill>
                <a:latin typeface="+mn-ea"/>
              </a:rPr>
              <a:t>기능 흐름도</a:t>
            </a:r>
            <a:r>
              <a:rPr lang="en-US" altLang="ko-KR" sz="1700" b="1">
                <a:solidFill>
                  <a:schemeClr val="bg1"/>
                </a:solidFill>
                <a:latin typeface="+mn-ea"/>
              </a:rPr>
              <a:t>)</a:t>
            </a:r>
            <a:endParaRPr lang="ko-KR" altLang="en-US" sz="1700" spc="-5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4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3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4" y="-576000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Text Box 62">
            <a:extLst>
              <a:ext uri="{FF2B5EF4-FFF2-40B4-BE49-F238E27FC236}">
                <a16:creationId xmlns:a16="http://schemas.microsoft.com/office/drawing/2014/main" id="{27707578-A953-48A0-911A-4E8992AE00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7449" y="1592660"/>
            <a:ext cx="4968875" cy="2587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9pPr>
          </a:lstStyle>
          <a:p>
            <a:pPr algn="l" eaLnBrk="1" hangingPunct="1">
              <a:lnSpc>
                <a:spcPct val="120000"/>
              </a:lnSpc>
              <a:spcBef>
                <a:spcPct val="20000"/>
              </a:spcBef>
            </a:pP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&lt;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어플리케이션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&gt;</a:t>
            </a:r>
          </a:p>
        </p:txBody>
      </p:sp>
      <p:sp>
        <p:nvSpPr>
          <p:cNvPr id="18" name="AutoShape 85">
            <a:extLst>
              <a:ext uri="{FF2B5EF4-FFF2-40B4-BE49-F238E27FC236}">
                <a16:creationId xmlns:a16="http://schemas.microsoft.com/office/drawing/2014/main" id="{6E3BB00E-3751-4165-A2BB-BDA97276EE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4356" y="1862807"/>
            <a:ext cx="8180092" cy="4547520"/>
          </a:xfrm>
          <a:prstGeom prst="roundRect">
            <a:avLst>
              <a:gd name="adj" fmla="val 2189"/>
            </a:avLst>
          </a:prstGeom>
          <a:noFill/>
          <a:ln w="19050">
            <a:solidFill>
              <a:srgbClr val="C4045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ko-KR" altLang="en-US" sz="1000">
              <a:ln w="1270">
                <a:solidFill>
                  <a:schemeClr val="tx1"/>
                </a:solidFill>
              </a:ln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26272B5-F954-4D76-85BB-23EA40018C61}"/>
              </a:ext>
            </a:extLst>
          </p:cNvPr>
          <p:cNvSpPr/>
          <p:nvPr/>
        </p:nvSpPr>
        <p:spPr>
          <a:xfrm>
            <a:off x="704715" y="4419600"/>
            <a:ext cx="945341" cy="321451"/>
          </a:xfrm>
          <a:prstGeom prst="rect">
            <a:avLst/>
          </a:prstGeom>
          <a:solidFill>
            <a:srgbClr val="FFE5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어플 실행</a:t>
            </a:r>
          </a:p>
        </p:txBody>
      </p:sp>
      <p:pic>
        <p:nvPicPr>
          <p:cNvPr id="4" name="그림 3" descr="전자기기, 그리기, 컴퓨터이(가) 표시된 사진&#10;&#10;자동 생성된 설명">
            <a:extLst>
              <a:ext uri="{FF2B5EF4-FFF2-40B4-BE49-F238E27FC236}">
                <a16:creationId xmlns:a16="http://schemas.microsoft.com/office/drawing/2014/main" id="{EF9AAD53-3126-456D-8731-E190BEC87F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038" y="3903019"/>
            <a:ext cx="779656" cy="1246352"/>
          </a:xfrm>
          <a:prstGeom prst="rect">
            <a:avLst/>
          </a:prstGeom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9011AE18-A298-4CFF-A97C-34A6D71FBFCB}"/>
              </a:ext>
            </a:extLst>
          </p:cNvPr>
          <p:cNvGrpSpPr/>
          <p:nvPr/>
        </p:nvGrpSpPr>
        <p:grpSpPr>
          <a:xfrm>
            <a:off x="896038" y="2006134"/>
            <a:ext cx="2024962" cy="1737613"/>
            <a:chOff x="769038" y="1951975"/>
            <a:chExt cx="2024962" cy="1737613"/>
          </a:xfrm>
        </p:grpSpPr>
        <p:pic>
          <p:nvPicPr>
            <p:cNvPr id="6" name="그림 5" descr="그리기이(가) 표시된 사진&#10;&#10;자동 생성된 설명">
              <a:extLst>
                <a:ext uri="{FF2B5EF4-FFF2-40B4-BE49-F238E27FC236}">
                  <a16:creationId xmlns:a16="http://schemas.microsoft.com/office/drawing/2014/main" id="{EDF33F63-100F-4D3E-94D3-7B67A9F61CE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48694" y="2181610"/>
              <a:ext cx="586128" cy="732660"/>
            </a:xfrm>
            <a:prstGeom prst="rect">
              <a:avLst/>
            </a:prstGeom>
          </p:spPr>
        </p:pic>
        <p:sp>
          <p:nvSpPr>
            <p:cNvPr id="7" name="구름 6">
              <a:extLst>
                <a:ext uri="{FF2B5EF4-FFF2-40B4-BE49-F238E27FC236}">
                  <a16:creationId xmlns:a16="http://schemas.microsoft.com/office/drawing/2014/main" id="{AC7686DF-C567-4906-BBE2-4DEB9978AD51}"/>
                </a:ext>
              </a:extLst>
            </p:cNvPr>
            <p:cNvSpPr/>
            <p:nvPr/>
          </p:nvSpPr>
          <p:spPr>
            <a:xfrm>
              <a:off x="769038" y="1951975"/>
              <a:ext cx="2024962" cy="1737613"/>
            </a:xfrm>
            <a:custGeom>
              <a:avLst/>
              <a:gdLst>
                <a:gd name="connsiteX0" fmla="*/ 182809 w 2024962"/>
                <a:gd name="connsiteY0" fmla="*/ 577997 h 1737613"/>
                <a:gd name="connsiteX1" fmla="*/ 263573 w 2024962"/>
                <a:gd name="connsiteY1" fmla="*/ 277816 h 1737613"/>
                <a:gd name="connsiteX2" fmla="*/ 656472 w 2024962"/>
                <a:gd name="connsiteY2" fmla="*/ 209237 h 1737613"/>
                <a:gd name="connsiteX3" fmla="*/ 1052605 w 2024962"/>
                <a:gd name="connsiteY3" fmla="*/ 138043 h 1737613"/>
                <a:gd name="connsiteX4" fmla="*/ 1206961 w 2024962"/>
                <a:gd name="connsiteY4" fmla="*/ 8044 h 1737613"/>
                <a:gd name="connsiteX5" fmla="*/ 1398395 w 2024962"/>
                <a:gd name="connsiteY5" fmla="*/ 99792 h 1737613"/>
                <a:gd name="connsiteX6" fmla="*/ 1662296 w 2024962"/>
                <a:gd name="connsiteY6" fmla="*/ 27753 h 1737613"/>
                <a:gd name="connsiteX7" fmla="*/ 1796122 w 2024962"/>
                <a:gd name="connsiteY7" fmla="*/ 224280 h 1737613"/>
                <a:gd name="connsiteX8" fmla="*/ 1967869 w 2024962"/>
                <a:gd name="connsiteY8" fmla="*/ 415015 h 1737613"/>
                <a:gd name="connsiteX9" fmla="*/ 1960181 w 2024962"/>
                <a:gd name="connsiteY9" fmla="*/ 621840 h 1737613"/>
                <a:gd name="connsiteX10" fmla="*/ 2016337 w 2024962"/>
                <a:gd name="connsiteY10" fmla="*/ 938069 h 1737613"/>
                <a:gd name="connsiteX11" fmla="*/ 1753279 w 2024962"/>
                <a:gd name="connsiteY11" fmla="*/ 1214881 h 1737613"/>
                <a:gd name="connsiteX12" fmla="*/ 1659109 w 2024962"/>
                <a:gd name="connsiteY12" fmla="*/ 1452073 h 1737613"/>
                <a:gd name="connsiteX13" fmla="*/ 1338490 w 2024962"/>
                <a:gd name="connsiteY13" fmla="*/ 1480792 h 1737613"/>
                <a:gd name="connsiteX14" fmla="*/ 1109369 w 2024962"/>
                <a:gd name="connsiteY14" fmla="*/ 1733832 h 1737613"/>
                <a:gd name="connsiteX15" fmla="*/ 772485 w 2024962"/>
                <a:gd name="connsiteY15" fmla="*/ 1579377 h 1737613"/>
                <a:gd name="connsiteX16" fmla="*/ 272057 w 2024962"/>
                <a:gd name="connsiteY16" fmla="*/ 1426773 h 1737613"/>
                <a:gd name="connsiteX17" fmla="*/ 52030 w 2024962"/>
                <a:gd name="connsiteY17" fmla="*/ 1256953 h 1737613"/>
                <a:gd name="connsiteX18" fmla="*/ 99045 w 2024962"/>
                <a:gd name="connsiteY18" fmla="*/ 1027725 h 1737613"/>
                <a:gd name="connsiteX19" fmla="*/ -235 w 2024962"/>
                <a:gd name="connsiteY19" fmla="*/ 792544 h 1737613"/>
                <a:gd name="connsiteX20" fmla="*/ 181074 w 2024962"/>
                <a:gd name="connsiteY20" fmla="*/ 583508 h 1737613"/>
                <a:gd name="connsiteX21" fmla="*/ 182809 w 2024962"/>
                <a:gd name="connsiteY21" fmla="*/ 577997 h 1737613"/>
                <a:gd name="connsiteX0" fmla="*/ 219980 w 2024962"/>
                <a:gd name="connsiteY0" fmla="*/ 1052904 h 1737613"/>
                <a:gd name="connsiteX1" fmla="*/ 101248 w 2024962"/>
                <a:gd name="connsiteY1" fmla="*/ 1020847 h 1737613"/>
                <a:gd name="connsiteX2" fmla="*/ 324743 w 2024962"/>
                <a:gd name="connsiteY2" fmla="*/ 1403725 h 1737613"/>
                <a:gd name="connsiteX3" fmla="*/ 272807 w 2024962"/>
                <a:gd name="connsiteY3" fmla="*/ 1419050 h 1737613"/>
                <a:gd name="connsiteX4" fmla="*/ 772391 w 2024962"/>
                <a:gd name="connsiteY4" fmla="*/ 1572298 h 1737613"/>
                <a:gd name="connsiteX5" fmla="*/ 741079 w 2024962"/>
                <a:gd name="connsiteY5" fmla="*/ 1502311 h 1737613"/>
                <a:gd name="connsiteX6" fmla="*/ 1351240 w 2024962"/>
                <a:gd name="connsiteY6" fmla="*/ 1397772 h 1737613"/>
                <a:gd name="connsiteX7" fmla="*/ 1338724 w 2024962"/>
                <a:gd name="connsiteY7" fmla="*/ 1474557 h 1737613"/>
                <a:gd name="connsiteX8" fmla="*/ 1599766 w 2024962"/>
                <a:gd name="connsiteY8" fmla="*/ 923267 h 1737613"/>
                <a:gd name="connsiteX9" fmla="*/ 1752154 w 2024962"/>
                <a:gd name="connsiteY9" fmla="*/ 1210295 h 1737613"/>
                <a:gd name="connsiteX10" fmla="*/ 1959244 w 2024962"/>
                <a:gd name="connsiteY10" fmla="*/ 617576 h 1737613"/>
                <a:gd name="connsiteX11" fmla="*/ 1891370 w 2024962"/>
                <a:gd name="connsiteY11" fmla="*/ 725212 h 1737613"/>
                <a:gd name="connsiteX12" fmla="*/ 1796403 w 2024962"/>
                <a:gd name="connsiteY12" fmla="*/ 218247 h 1737613"/>
                <a:gd name="connsiteX13" fmla="*/ 1799966 w 2024962"/>
                <a:gd name="connsiteY13" fmla="*/ 269088 h 1737613"/>
                <a:gd name="connsiteX14" fmla="*/ 1363005 w 2024962"/>
                <a:gd name="connsiteY14" fmla="*/ 158959 h 1737613"/>
                <a:gd name="connsiteX15" fmla="*/ 1397786 w 2024962"/>
                <a:gd name="connsiteY15" fmla="*/ 94120 h 1737613"/>
                <a:gd name="connsiteX16" fmla="*/ 1037839 w 2024962"/>
                <a:gd name="connsiteY16" fmla="*/ 189850 h 1737613"/>
                <a:gd name="connsiteX17" fmla="*/ 1054667 w 2024962"/>
                <a:gd name="connsiteY17" fmla="*/ 133941 h 1737613"/>
                <a:gd name="connsiteX18" fmla="*/ 656237 w 2024962"/>
                <a:gd name="connsiteY18" fmla="*/ 208835 h 1737613"/>
                <a:gd name="connsiteX19" fmla="*/ 717174 w 2024962"/>
                <a:gd name="connsiteY19" fmla="*/ 263055 h 1737613"/>
                <a:gd name="connsiteX20" fmla="*/ 193449 w 2024962"/>
                <a:gd name="connsiteY20" fmla="*/ 635073 h 1737613"/>
                <a:gd name="connsiteX21" fmla="*/ 182809 w 2024962"/>
                <a:gd name="connsiteY21" fmla="*/ 577997 h 1737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24962" h="1737613" extrusionOk="0">
                  <a:moveTo>
                    <a:pt x="182809" y="577997"/>
                  </a:moveTo>
                  <a:cubicBezTo>
                    <a:pt x="156602" y="449141"/>
                    <a:pt x="193065" y="348742"/>
                    <a:pt x="263573" y="277816"/>
                  </a:cubicBezTo>
                  <a:cubicBezTo>
                    <a:pt x="350749" y="160927"/>
                    <a:pt x="507437" y="133457"/>
                    <a:pt x="656472" y="209237"/>
                  </a:cubicBezTo>
                  <a:cubicBezTo>
                    <a:pt x="732687" y="88304"/>
                    <a:pt x="931183" y="51861"/>
                    <a:pt x="1052605" y="138043"/>
                  </a:cubicBezTo>
                  <a:cubicBezTo>
                    <a:pt x="1075038" y="62166"/>
                    <a:pt x="1138097" y="14237"/>
                    <a:pt x="1206961" y="8044"/>
                  </a:cubicBezTo>
                  <a:cubicBezTo>
                    <a:pt x="1279613" y="-6509"/>
                    <a:pt x="1370125" y="20835"/>
                    <a:pt x="1398395" y="99792"/>
                  </a:cubicBezTo>
                  <a:cubicBezTo>
                    <a:pt x="1490146" y="6616"/>
                    <a:pt x="1568107" y="-844"/>
                    <a:pt x="1662296" y="27753"/>
                  </a:cubicBezTo>
                  <a:cubicBezTo>
                    <a:pt x="1737907" y="76006"/>
                    <a:pt x="1780176" y="137072"/>
                    <a:pt x="1796122" y="224280"/>
                  </a:cubicBezTo>
                  <a:cubicBezTo>
                    <a:pt x="1903024" y="251400"/>
                    <a:pt x="1932006" y="322810"/>
                    <a:pt x="1967869" y="415015"/>
                  </a:cubicBezTo>
                  <a:cubicBezTo>
                    <a:pt x="1991911" y="487302"/>
                    <a:pt x="1976930" y="562470"/>
                    <a:pt x="1960181" y="621840"/>
                  </a:cubicBezTo>
                  <a:cubicBezTo>
                    <a:pt x="2043652" y="721789"/>
                    <a:pt x="2027583" y="829098"/>
                    <a:pt x="2016337" y="938069"/>
                  </a:cubicBezTo>
                  <a:cubicBezTo>
                    <a:pt x="1959275" y="1087834"/>
                    <a:pt x="1914489" y="1201228"/>
                    <a:pt x="1753279" y="1214881"/>
                  </a:cubicBezTo>
                  <a:cubicBezTo>
                    <a:pt x="1771435" y="1308576"/>
                    <a:pt x="1728085" y="1386027"/>
                    <a:pt x="1659109" y="1452073"/>
                  </a:cubicBezTo>
                  <a:cubicBezTo>
                    <a:pt x="1573125" y="1524575"/>
                    <a:pt x="1450339" y="1538311"/>
                    <a:pt x="1338490" y="1480792"/>
                  </a:cubicBezTo>
                  <a:cubicBezTo>
                    <a:pt x="1333926" y="1599749"/>
                    <a:pt x="1246147" y="1705007"/>
                    <a:pt x="1109369" y="1733832"/>
                  </a:cubicBezTo>
                  <a:cubicBezTo>
                    <a:pt x="960539" y="1776922"/>
                    <a:pt x="851344" y="1696977"/>
                    <a:pt x="772485" y="1579377"/>
                  </a:cubicBezTo>
                  <a:cubicBezTo>
                    <a:pt x="593794" y="1698882"/>
                    <a:pt x="358943" y="1621680"/>
                    <a:pt x="272057" y="1426773"/>
                  </a:cubicBezTo>
                  <a:cubicBezTo>
                    <a:pt x="179448" y="1436113"/>
                    <a:pt x="74895" y="1366988"/>
                    <a:pt x="52030" y="1256953"/>
                  </a:cubicBezTo>
                  <a:cubicBezTo>
                    <a:pt x="26215" y="1185935"/>
                    <a:pt x="53100" y="1086655"/>
                    <a:pt x="99045" y="1027725"/>
                  </a:cubicBezTo>
                  <a:cubicBezTo>
                    <a:pt x="47926" y="972008"/>
                    <a:pt x="-4365" y="890098"/>
                    <a:pt x="-235" y="792544"/>
                  </a:cubicBezTo>
                  <a:cubicBezTo>
                    <a:pt x="7474" y="675238"/>
                    <a:pt x="82618" y="592881"/>
                    <a:pt x="181074" y="583508"/>
                  </a:cubicBezTo>
                  <a:cubicBezTo>
                    <a:pt x="181568" y="581478"/>
                    <a:pt x="182200" y="579503"/>
                    <a:pt x="182809" y="577997"/>
                  </a:cubicBezTo>
                  <a:close/>
                </a:path>
                <a:path w="2024962" h="1737613" fill="none" extrusionOk="0">
                  <a:moveTo>
                    <a:pt x="219980" y="1052904"/>
                  </a:moveTo>
                  <a:cubicBezTo>
                    <a:pt x="178340" y="1054735"/>
                    <a:pt x="144732" y="1047796"/>
                    <a:pt x="101248" y="1020847"/>
                  </a:cubicBezTo>
                  <a:moveTo>
                    <a:pt x="324743" y="1403725"/>
                  </a:moveTo>
                  <a:cubicBezTo>
                    <a:pt x="311932" y="1408115"/>
                    <a:pt x="290555" y="1420154"/>
                    <a:pt x="272807" y="1419050"/>
                  </a:cubicBezTo>
                  <a:moveTo>
                    <a:pt x="772391" y="1572298"/>
                  </a:moveTo>
                  <a:cubicBezTo>
                    <a:pt x="766556" y="1548379"/>
                    <a:pt x="749798" y="1527301"/>
                    <a:pt x="741079" y="1502311"/>
                  </a:cubicBezTo>
                  <a:moveTo>
                    <a:pt x="1351240" y="1397772"/>
                  </a:moveTo>
                  <a:cubicBezTo>
                    <a:pt x="1350111" y="1423120"/>
                    <a:pt x="1345689" y="1444960"/>
                    <a:pt x="1338724" y="1474557"/>
                  </a:cubicBezTo>
                  <a:moveTo>
                    <a:pt x="1599766" y="923267"/>
                  </a:moveTo>
                  <a:cubicBezTo>
                    <a:pt x="1693075" y="1008668"/>
                    <a:pt x="1757862" y="1057553"/>
                    <a:pt x="1752154" y="1210295"/>
                  </a:cubicBezTo>
                  <a:moveTo>
                    <a:pt x="1959244" y="617576"/>
                  </a:moveTo>
                  <a:cubicBezTo>
                    <a:pt x="1941693" y="655251"/>
                    <a:pt x="1929643" y="689326"/>
                    <a:pt x="1891370" y="725212"/>
                  </a:cubicBezTo>
                  <a:moveTo>
                    <a:pt x="1796403" y="218247"/>
                  </a:moveTo>
                  <a:cubicBezTo>
                    <a:pt x="1799911" y="236226"/>
                    <a:pt x="1798763" y="249133"/>
                    <a:pt x="1799966" y="269088"/>
                  </a:cubicBezTo>
                  <a:moveTo>
                    <a:pt x="1363005" y="158959"/>
                  </a:moveTo>
                  <a:cubicBezTo>
                    <a:pt x="1368417" y="130488"/>
                    <a:pt x="1384624" y="112512"/>
                    <a:pt x="1397786" y="94120"/>
                  </a:cubicBezTo>
                  <a:moveTo>
                    <a:pt x="1037839" y="189850"/>
                  </a:moveTo>
                  <a:cubicBezTo>
                    <a:pt x="1039249" y="175220"/>
                    <a:pt x="1048999" y="150192"/>
                    <a:pt x="1054667" y="133941"/>
                  </a:cubicBezTo>
                  <a:moveTo>
                    <a:pt x="656237" y="208835"/>
                  </a:moveTo>
                  <a:cubicBezTo>
                    <a:pt x="679539" y="225693"/>
                    <a:pt x="702058" y="243353"/>
                    <a:pt x="717174" y="263055"/>
                  </a:cubicBezTo>
                  <a:moveTo>
                    <a:pt x="193449" y="635073"/>
                  </a:moveTo>
                  <a:cubicBezTo>
                    <a:pt x="185987" y="616864"/>
                    <a:pt x="184869" y="598744"/>
                    <a:pt x="182809" y="577997"/>
                  </a:cubicBezTo>
                </a:path>
              </a:pathLst>
            </a:custGeom>
            <a:noFill/>
            <a:ln w="28575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  <a:extLst>
                <a:ext uri="{C807C97D-BFC1-408E-A445-0C87EB9F89A2}">
                  <ask:lineSketchStyleProps xmlns:ask="http://schemas.microsoft.com/office/drawing/2018/sketchyshapes" sd="3027743338">
                    <a:prstGeom prst="cloud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657115B-132C-4CFD-B613-7939C40D54D0}"/>
                </a:ext>
              </a:extLst>
            </p:cNvPr>
            <p:cNvSpPr txBox="1"/>
            <p:nvPr/>
          </p:nvSpPr>
          <p:spPr>
            <a:xfrm>
              <a:off x="1038367" y="3003438"/>
              <a:ext cx="148630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/>
                <a:t>서버에 데이터 요청</a:t>
              </a:r>
            </a:p>
          </p:txBody>
        </p:sp>
      </p:grpSp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0823B395-5281-4B6D-AE72-0D48E76E4250}"/>
              </a:ext>
            </a:extLst>
          </p:cNvPr>
          <p:cNvCxnSpPr>
            <a:cxnSpLocks/>
            <a:stCxn id="4" idx="2"/>
          </p:cNvCxnSpPr>
          <p:nvPr/>
        </p:nvCxnSpPr>
        <p:spPr>
          <a:xfrm rot="5400000" flipH="1" flipV="1">
            <a:off x="1311209" y="2360006"/>
            <a:ext cx="2637022" cy="2941708"/>
          </a:xfrm>
          <a:prstGeom prst="bentConnector4">
            <a:avLst>
              <a:gd name="adj1" fmla="val -24562"/>
              <a:gd name="adj2" fmla="val 66124"/>
            </a:avLst>
          </a:prstGeom>
          <a:ln w="127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0358A2C4-D72C-4514-A519-41989734DF47}"/>
              </a:ext>
            </a:extLst>
          </p:cNvPr>
          <p:cNvGrpSpPr/>
          <p:nvPr/>
        </p:nvGrpSpPr>
        <p:grpSpPr>
          <a:xfrm>
            <a:off x="3550437" y="2291932"/>
            <a:ext cx="2337360" cy="2903630"/>
            <a:chOff x="3758640" y="2286286"/>
            <a:chExt cx="2337360" cy="2903630"/>
          </a:xfrm>
        </p:grpSpPr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D8AFDC0C-7DE4-48AE-9DD5-87DAE85E6FAD}"/>
                </a:ext>
              </a:extLst>
            </p:cNvPr>
            <p:cNvSpPr/>
            <p:nvPr/>
          </p:nvSpPr>
          <p:spPr>
            <a:xfrm>
              <a:off x="4318003" y="2286286"/>
              <a:ext cx="1777997" cy="482031"/>
            </a:xfrm>
            <a:prstGeom prst="roundRect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/>
                <a:t>대기인원조회</a:t>
              </a:r>
              <a:endParaRPr lang="ko-KR" altLang="en-US" sz="1400" dirty="0"/>
            </a:p>
          </p:txBody>
        </p:sp>
        <p:sp>
          <p:nvSpPr>
            <p:cNvPr id="36" name="사각형: 둥근 모서리 35">
              <a:extLst>
                <a:ext uri="{FF2B5EF4-FFF2-40B4-BE49-F238E27FC236}">
                  <a16:creationId xmlns:a16="http://schemas.microsoft.com/office/drawing/2014/main" id="{4E3F4CE7-B960-4F82-95E1-1C0C33DF6191}"/>
                </a:ext>
              </a:extLst>
            </p:cNvPr>
            <p:cNvSpPr/>
            <p:nvPr/>
          </p:nvSpPr>
          <p:spPr>
            <a:xfrm>
              <a:off x="4318002" y="3093580"/>
              <a:ext cx="1777997" cy="482031"/>
            </a:xfrm>
            <a:prstGeom prst="roundRect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/>
                <a:t>지도 </a:t>
              </a:r>
              <a:r>
                <a:rPr lang="en-US" altLang="ko-KR" sz="1200" dirty="0"/>
                <a:t>- </a:t>
              </a:r>
              <a:r>
                <a:rPr lang="ko-KR" altLang="en-US" sz="1200" dirty="0" err="1"/>
                <a:t>현위치</a:t>
              </a:r>
              <a:endParaRPr lang="ko-KR" altLang="en-US" sz="1400" dirty="0"/>
            </a:p>
          </p:txBody>
        </p:sp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E3950F2D-6EBA-4327-9ACB-716083F698C2}"/>
                </a:ext>
              </a:extLst>
            </p:cNvPr>
            <p:cNvSpPr/>
            <p:nvPr/>
          </p:nvSpPr>
          <p:spPr>
            <a:xfrm>
              <a:off x="4318002" y="3900874"/>
              <a:ext cx="1777997" cy="482031"/>
            </a:xfrm>
            <a:prstGeom prst="roundRect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/>
                <a:t>추천경로 안내</a:t>
              </a:r>
            </a:p>
          </p:txBody>
        </p:sp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9B093732-0558-4CA1-986F-E2B33B2B3A35}"/>
                </a:ext>
              </a:extLst>
            </p:cNvPr>
            <p:cNvSpPr/>
            <p:nvPr/>
          </p:nvSpPr>
          <p:spPr>
            <a:xfrm>
              <a:off x="4318001" y="4707885"/>
              <a:ext cx="1777997" cy="482031"/>
            </a:xfrm>
            <a:prstGeom prst="roundRect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/>
                <a:t>어플 소개</a:t>
              </a:r>
              <a:endParaRPr lang="ko-KR" altLang="en-US" sz="1400" dirty="0"/>
            </a:p>
          </p:txBody>
        </p:sp>
        <p:cxnSp>
          <p:nvCxnSpPr>
            <p:cNvPr id="40" name="연결선: 꺾임 39">
              <a:extLst>
                <a:ext uri="{FF2B5EF4-FFF2-40B4-BE49-F238E27FC236}">
                  <a16:creationId xmlns:a16="http://schemas.microsoft.com/office/drawing/2014/main" id="{FF632F55-4077-44E2-9463-1CE9F27F8DFF}"/>
                </a:ext>
              </a:extLst>
            </p:cNvPr>
            <p:cNvCxnSpPr>
              <a:endCxn id="36" idx="1"/>
            </p:cNvCxnSpPr>
            <p:nvPr/>
          </p:nvCxnSpPr>
          <p:spPr>
            <a:xfrm rot="16200000" flipH="1">
              <a:off x="3634954" y="2651547"/>
              <a:ext cx="807295" cy="558802"/>
            </a:xfrm>
            <a:prstGeom prst="bentConnector2">
              <a:avLst/>
            </a:prstGeom>
            <a:ln w="127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연결선: 꺾임 40">
              <a:extLst>
                <a:ext uri="{FF2B5EF4-FFF2-40B4-BE49-F238E27FC236}">
                  <a16:creationId xmlns:a16="http://schemas.microsoft.com/office/drawing/2014/main" id="{4D2B83F9-B46A-44ED-AA1E-6A3CD25F33B8}"/>
                </a:ext>
              </a:extLst>
            </p:cNvPr>
            <p:cNvCxnSpPr/>
            <p:nvPr/>
          </p:nvCxnSpPr>
          <p:spPr>
            <a:xfrm rot="16200000" flipH="1">
              <a:off x="3634954" y="3453519"/>
              <a:ext cx="807295" cy="558802"/>
            </a:xfrm>
            <a:prstGeom prst="bentConnector2">
              <a:avLst/>
            </a:prstGeom>
            <a:ln w="127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연결선: 꺾임 41">
              <a:extLst>
                <a:ext uri="{FF2B5EF4-FFF2-40B4-BE49-F238E27FC236}">
                  <a16:creationId xmlns:a16="http://schemas.microsoft.com/office/drawing/2014/main" id="{511E5789-E3C4-4441-9DEF-EB0449871B21}"/>
                </a:ext>
              </a:extLst>
            </p:cNvPr>
            <p:cNvCxnSpPr/>
            <p:nvPr/>
          </p:nvCxnSpPr>
          <p:spPr>
            <a:xfrm rot="16200000" flipH="1">
              <a:off x="3634393" y="4260978"/>
              <a:ext cx="807295" cy="558802"/>
            </a:xfrm>
            <a:prstGeom prst="bentConnector2">
              <a:avLst/>
            </a:prstGeom>
            <a:ln w="127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9086F8B5-496D-4DF6-BF16-3A204BF37749}"/>
              </a:ext>
            </a:extLst>
          </p:cNvPr>
          <p:cNvCxnSpPr>
            <a:cxnSpLocks/>
          </p:cNvCxnSpPr>
          <p:nvPr/>
        </p:nvCxnSpPr>
        <p:spPr>
          <a:xfrm>
            <a:off x="5877627" y="2514209"/>
            <a:ext cx="279402" cy="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CFF960B4-1890-4CA4-8F13-F42852A7F0F2}"/>
              </a:ext>
            </a:extLst>
          </p:cNvPr>
          <p:cNvSpPr/>
          <p:nvPr/>
        </p:nvSpPr>
        <p:spPr>
          <a:xfrm>
            <a:off x="6157028" y="2273195"/>
            <a:ext cx="2231395" cy="482031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 err="1">
                <a:solidFill>
                  <a:schemeClr val="tx1"/>
                </a:solidFill>
                <a:latin typeface="+mn-ea"/>
              </a:rPr>
              <a:t>aws</a:t>
            </a:r>
            <a:r>
              <a:rPr lang="en-US" altLang="ko-KR" sz="1100" dirty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sz="1100" dirty="0">
                <a:solidFill>
                  <a:schemeClr val="tx1"/>
                </a:solidFill>
                <a:latin typeface="+mn-ea"/>
              </a:rPr>
              <a:t>서버로부터 특정 정류장의 대기인원수를 수신함</a:t>
            </a:r>
          </a:p>
        </p:txBody>
      </p:sp>
      <p:pic>
        <p:nvPicPr>
          <p:cNvPr id="50" name="그림 49" descr="그리기이(가) 표시된 사진&#10;&#10;자동 생성된 설명">
            <a:extLst>
              <a:ext uri="{FF2B5EF4-FFF2-40B4-BE49-F238E27FC236}">
                <a16:creationId xmlns:a16="http://schemas.microsoft.com/office/drawing/2014/main" id="{FD12F583-5851-4327-9C94-500BD122C54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8070" y="2335564"/>
            <a:ext cx="344507" cy="430634"/>
          </a:xfrm>
          <a:prstGeom prst="rect">
            <a:avLst/>
          </a:prstGeom>
        </p:spPr>
      </p:pic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D9D2450E-539C-4D6E-8EA3-94D609ED8D9E}"/>
              </a:ext>
            </a:extLst>
          </p:cNvPr>
          <p:cNvCxnSpPr>
            <a:cxnSpLocks/>
          </p:cNvCxnSpPr>
          <p:nvPr/>
        </p:nvCxnSpPr>
        <p:spPr>
          <a:xfrm>
            <a:off x="5893171" y="3334324"/>
            <a:ext cx="279402" cy="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E03FC668-4E50-4582-AB02-47D91782BC77}"/>
              </a:ext>
            </a:extLst>
          </p:cNvPr>
          <p:cNvSpPr/>
          <p:nvPr/>
        </p:nvSpPr>
        <p:spPr>
          <a:xfrm>
            <a:off x="6172573" y="3093310"/>
            <a:ext cx="2215850" cy="482031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+mn-ea"/>
              </a:rPr>
              <a:t>Google API</a:t>
            </a:r>
            <a:r>
              <a:rPr lang="ko-KR" altLang="en-US" sz="1100" dirty="0">
                <a:solidFill>
                  <a:schemeClr val="tx1"/>
                </a:solidFill>
                <a:latin typeface="+mn-ea"/>
              </a:rPr>
              <a:t>가 제공하는 </a:t>
            </a:r>
            <a:r>
              <a:rPr lang="en-US" altLang="ko-KR" sz="1100" dirty="0">
                <a:solidFill>
                  <a:srgbClr val="202124"/>
                </a:solidFill>
                <a:latin typeface="+mn-ea"/>
              </a:rPr>
              <a:t>Maps SDK for Android</a:t>
            </a:r>
            <a:r>
              <a:rPr lang="ko-KR" altLang="en-US" sz="1100" dirty="0">
                <a:solidFill>
                  <a:srgbClr val="202124"/>
                </a:solidFill>
                <a:latin typeface="+mn-ea"/>
              </a:rPr>
              <a:t>를</a:t>
            </a:r>
            <a:r>
              <a:rPr lang="en-US" altLang="ko-KR" sz="1100" dirty="0">
                <a:solidFill>
                  <a:srgbClr val="202124"/>
                </a:solidFill>
                <a:latin typeface="+mn-ea"/>
              </a:rPr>
              <a:t> </a:t>
            </a:r>
            <a:r>
              <a:rPr lang="ko-KR" altLang="en-US" sz="1100" dirty="0">
                <a:solidFill>
                  <a:srgbClr val="202124"/>
                </a:solidFill>
                <a:latin typeface="+mn-ea"/>
              </a:rPr>
              <a:t>사용함</a:t>
            </a:r>
            <a:endParaRPr lang="ko-KR" altLang="en-US" sz="1100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6FB1DE13-1189-43E9-8748-9FC2FA339F06}"/>
              </a:ext>
            </a:extLst>
          </p:cNvPr>
          <p:cNvCxnSpPr>
            <a:cxnSpLocks/>
          </p:cNvCxnSpPr>
          <p:nvPr/>
        </p:nvCxnSpPr>
        <p:spPr>
          <a:xfrm>
            <a:off x="5893171" y="4147534"/>
            <a:ext cx="279402" cy="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1E0C3193-08F0-4ADF-B798-F1987C61106C}"/>
              </a:ext>
            </a:extLst>
          </p:cNvPr>
          <p:cNvSpPr/>
          <p:nvPr/>
        </p:nvSpPr>
        <p:spPr>
          <a:xfrm>
            <a:off x="6172572" y="3906520"/>
            <a:ext cx="2202389" cy="482031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  <a:latin typeface="+mn-ea"/>
              </a:rPr>
              <a:t>출발지</a:t>
            </a:r>
            <a:r>
              <a:rPr lang="en-US" altLang="ko-KR" sz="1100" dirty="0">
                <a:solidFill>
                  <a:schemeClr val="tx1"/>
                </a:solidFill>
                <a:latin typeface="+mn-ea"/>
              </a:rPr>
              <a:t>-&gt; </a:t>
            </a:r>
            <a:r>
              <a:rPr lang="ko-KR" altLang="en-US" sz="1100" dirty="0">
                <a:solidFill>
                  <a:schemeClr val="tx1"/>
                </a:solidFill>
                <a:latin typeface="+mn-ea"/>
              </a:rPr>
              <a:t>목적지까지의 대중교통 경로를 안내함</a:t>
            </a:r>
          </a:p>
        </p:txBody>
      </p: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0BB01AD1-D3A3-4F79-A1E4-3E86A46C061A}"/>
              </a:ext>
            </a:extLst>
          </p:cNvPr>
          <p:cNvCxnSpPr>
            <a:cxnSpLocks/>
          </p:cNvCxnSpPr>
          <p:nvPr/>
        </p:nvCxnSpPr>
        <p:spPr>
          <a:xfrm>
            <a:off x="5893171" y="4925818"/>
            <a:ext cx="279402" cy="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E3016725-19CB-4550-969E-B77E3D677D5F}"/>
              </a:ext>
            </a:extLst>
          </p:cNvPr>
          <p:cNvSpPr/>
          <p:nvPr/>
        </p:nvSpPr>
        <p:spPr>
          <a:xfrm>
            <a:off x="6172573" y="4707896"/>
            <a:ext cx="2202388" cy="482031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+mn-ea"/>
              </a:rPr>
              <a:t>‘The FACO’</a:t>
            </a:r>
            <a:r>
              <a:rPr lang="ko-KR" altLang="en-US" sz="1100" dirty="0">
                <a:solidFill>
                  <a:schemeClr val="tx1"/>
                </a:solidFill>
                <a:latin typeface="+mn-ea"/>
              </a:rPr>
              <a:t>의 사용법을 소개함</a:t>
            </a:r>
          </a:p>
        </p:txBody>
      </p:sp>
    </p:spTree>
    <p:extLst>
      <p:ext uri="{BB962C8B-B14F-4D97-AF65-F5344CB8AC3E}">
        <p14:creationId xmlns:p14="http://schemas.microsoft.com/office/powerpoint/2010/main" val="14610109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9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  <a:cs typeface="+mj-cs"/>
              </a:rPr>
              <a:t>프로그램 </a:t>
            </a:r>
            <a:r>
              <a:rPr lang="en-US" altLang="ko-KR" sz="1700" b="1">
                <a:solidFill>
                  <a:schemeClr val="bg1"/>
                </a:solidFill>
                <a:latin typeface="+mn-ea"/>
                <a:cs typeface="+mj-cs"/>
              </a:rPr>
              <a:t>-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목록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1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" name="막힌 원호 34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3253957"/>
              </p:ext>
            </p:extLst>
          </p:nvPr>
        </p:nvGraphicFramePr>
        <p:xfrm>
          <a:off x="298210" y="1277589"/>
          <a:ext cx="8547580" cy="4656729"/>
        </p:xfrm>
        <a:graphic>
          <a:graphicData uri="http://schemas.openxmlformats.org/drawingml/2006/table">
            <a:tbl>
              <a:tblPr/>
              <a:tblGrid>
                <a:gridCol w="12335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26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871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100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기능 분류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기능번호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기능 명</a:t>
                      </a:r>
                      <a:endParaRPr lang="ko-KR" altLang="en-US" sz="1200" b="1" kern="0" spc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004">
                <a:tc rowSpan="5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VED</a:t>
                      </a: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(Video Edit)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VED-01-01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영상처리 </a:t>
                      </a: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– HOG 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알고리즘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00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VED-01-02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영상처리 </a:t>
                      </a: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– </a:t>
                      </a:r>
                      <a:r>
                        <a:rPr lang="en-US" altLang="ko-KR" sz="1200" b="1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Haar</a:t>
                      </a: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cascade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100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VED-01-03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대기줄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파악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00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VED-01-04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현재 정류장 </a:t>
                      </a: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ID, 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시간</a:t>
                      </a: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파악한 대기인원을 데이터화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1004"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 VED-01-05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데이터를 서버</a:t>
                      </a: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클라우드 컴퓨터</a:t>
                      </a: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에 전송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66603490"/>
                  </a:ext>
                </a:extLst>
              </a:tr>
              <a:tr h="37100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SV</a:t>
                      </a: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(Server)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SV-01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전달받은 데이터를 앱으로 전달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1004">
                <a:tc rowSpan="5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MAIN</a:t>
                      </a: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(App)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MAIN</a:t>
                      </a:r>
                      <a:r>
                        <a:rPr lang="en-US" altLang="ko-KR" sz="1200" b="1" dirty="0">
                          <a:latin typeface="+mj-lt"/>
                        </a:rPr>
                        <a:t>-01-01</a:t>
                      </a:r>
                      <a:endParaRPr lang="ko-KR" altLang="en-US" sz="1200" b="1" dirty="0">
                        <a:latin typeface="+mj-lt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대기인원 조회할 버스선택</a:t>
                      </a: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100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MAIN</a:t>
                      </a:r>
                      <a:r>
                        <a:rPr lang="en-US" altLang="ko-KR" sz="1200" b="1" dirty="0">
                          <a:latin typeface="+mj-lt"/>
                        </a:rPr>
                        <a:t>-01-02</a:t>
                      </a:r>
                      <a:endParaRPr lang="ko-KR" altLang="en-US" sz="1200" b="1" dirty="0">
                        <a:latin typeface="+mj-lt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대기인원 안내</a:t>
                      </a: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100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MAIN</a:t>
                      </a:r>
                      <a:r>
                        <a:rPr lang="en-US" altLang="ko-KR" sz="1200" b="1" dirty="0">
                          <a:latin typeface="+mj-lt"/>
                        </a:rPr>
                        <a:t>-02-01</a:t>
                      </a:r>
                      <a:endParaRPr lang="ko-KR" altLang="en-US" sz="1200" b="1" dirty="0">
                        <a:latin typeface="+mj-lt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사용자의 현 위치 표시</a:t>
                      </a: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100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MAIN</a:t>
                      </a:r>
                      <a:r>
                        <a:rPr lang="en-US" altLang="ko-KR" sz="1200" b="1" dirty="0">
                          <a:latin typeface="+mj-lt"/>
                        </a:rPr>
                        <a:t>-02-02</a:t>
                      </a:r>
                      <a:endParaRPr lang="ko-KR" altLang="en-US" sz="1200" b="1" dirty="0">
                        <a:latin typeface="+mj-lt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출발지 설정</a:t>
                      </a: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100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MAIN</a:t>
                      </a:r>
                      <a:r>
                        <a:rPr lang="en-US" altLang="ko-KR" sz="1200" b="1" dirty="0">
                          <a:latin typeface="+mj-lt"/>
                        </a:rPr>
                        <a:t>-02-03</a:t>
                      </a:r>
                      <a:endParaRPr lang="ko-KR" altLang="en-US" sz="1200" b="1" dirty="0">
                        <a:latin typeface="+mj-lt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도착지 설정</a:t>
                      </a: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043918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9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  <a:cs typeface="+mj-cs"/>
              </a:rPr>
              <a:t>프로그램 </a:t>
            </a:r>
            <a:r>
              <a:rPr lang="en-US" altLang="ko-KR" sz="1700" b="1">
                <a:solidFill>
                  <a:schemeClr val="bg1"/>
                </a:solidFill>
                <a:latin typeface="+mn-ea"/>
                <a:cs typeface="+mj-cs"/>
              </a:rPr>
              <a:t>-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목록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1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" name="막힌 원호 34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7310684"/>
              </p:ext>
            </p:extLst>
          </p:nvPr>
        </p:nvGraphicFramePr>
        <p:xfrm>
          <a:off x="298210" y="1255576"/>
          <a:ext cx="8547580" cy="1855020"/>
        </p:xfrm>
        <a:graphic>
          <a:graphicData uri="http://schemas.openxmlformats.org/drawingml/2006/table">
            <a:tbl>
              <a:tblPr/>
              <a:tblGrid>
                <a:gridCol w="12335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26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871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100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기능 분류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기능번호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기능 명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004">
                <a:tc row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MAIN</a:t>
                      </a: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(App main)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MAIN-02-04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대중교통 경로 안내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00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 Light" panose="020F0302020204030204"/>
                          <a:ea typeface="+mn-ea"/>
                          <a:cs typeface="+mn-cs"/>
                        </a:rPr>
                        <a:t>MAIN-03-01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어플 개발동기 설명</a:t>
                      </a: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사용법 동영상 연결</a:t>
                      </a: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상세 설명 창 연결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1004"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b="1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 Light" panose="020F0302020204030204"/>
                          <a:ea typeface="+mn-ea"/>
                          <a:cs typeface="+mn-cs"/>
                        </a:rPr>
                        <a:t>MAIN-03-02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상세 설명</a:t>
                      </a: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 : 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노선 선정 이유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3647525"/>
                  </a:ext>
                </a:extLst>
              </a:tr>
              <a:tr h="371004"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b="1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 Light" panose="020F0302020204030204"/>
                          <a:ea typeface="+mn-ea"/>
                          <a:cs typeface="+mn-cs"/>
                        </a:rPr>
                        <a:t>MAIN-03-03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상세 설명</a:t>
                      </a: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 : 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자세한 사용법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55538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499165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연결선 24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7" name="제목 12"/>
          <p:cNvSpPr txBox="1">
            <a:spLocks/>
          </p:cNvSpPr>
          <p:nvPr/>
        </p:nvSpPr>
        <p:spPr>
          <a:xfrm>
            <a:off x="323528" y="692696"/>
            <a:ext cx="2880320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화면 설계서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8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7299316"/>
              </p:ext>
            </p:extLst>
          </p:nvPr>
        </p:nvGraphicFramePr>
        <p:xfrm>
          <a:off x="444795" y="1283907"/>
          <a:ext cx="7992888" cy="2598997"/>
        </p:xfrm>
        <a:graphic>
          <a:graphicData uri="http://schemas.openxmlformats.org/drawingml/2006/table">
            <a:tbl>
              <a:tblPr/>
              <a:tblGrid>
                <a:gridCol w="21602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85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01036">
                <a:tc rowSpan="6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기능 번호</a:t>
                      </a: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MAIN-01-01</a:t>
                      </a: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103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기능 명</a:t>
                      </a: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1000" b="1" dirty="0">
                          <a:latin typeface="+mn-ea"/>
                          <a:ea typeface="+mn-ea"/>
                        </a:rPr>
                        <a:t>대기인원 조회할 버스선택</a:t>
                      </a: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9170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기능설명</a:t>
                      </a: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앱의 첫 화면이자 </a:t>
                      </a: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Bottom</a:t>
                      </a: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Navigation</a:t>
                      </a: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의 첫 번째 항목</a:t>
                      </a: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대기인원수 조회 서비스를 제공하는 </a:t>
                      </a: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8100</a:t>
                      </a: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번 노선과 </a:t>
                      </a: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M4102</a:t>
                      </a: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번 노선 중 하나를 선택할 수 있게 함</a:t>
                      </a: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8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처리내용</a:t>
                      </a: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∎두 버스 중 하나를 터치하도록 함</a:t>
                      </a: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365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비고</a:t>
                      </a: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575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요구사항 명</a:t>
                      </a: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버스 선택</a:t>
                      </a: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07098D0F-8864-4B4D-A1C5-C86B5C9979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8101258"/>
              </p:ext>
            </p:extLst>
          </p:nvPr>
        </p:nvGraphicFramePr>
        <p:xfrm>
          <a:off x="444795" y="4018327"/>
          <a:ext cx="7992888" cy="2659309"/>
        </p:xfrm>
        <a:graphic>
          <a:graphicData uri="http://schemas.openxmlformats.org/drawingml/2006/table">
            <a:tbl>
              <a:tblPr/>
              <a:tblGrid>
                <a:gridCol w="21602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85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6758">
                <a:tc rowSpan="6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기능 번호</a:t>
                      </a: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MAIN-0</a:t>
                      </a:r>
                      <a:r>
                        <a:rPr lang="en-US" sz="10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1-02</a:t>
                      </a: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675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기능 명</a:t>
                      </a: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1000" b="1" dirty="0">
                          <a:latin typeface="+mn-ea"/>
                          <a:ea typeface="+mn-ea"/>
                        </a:rPr>
                        <a:t>대기인원 안내</a:t>
                      </a: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4941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기능설명</a:t>
                      </a: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b="1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선택한 버스의 모든 정류장 중 조회가 가능한 정류장들의 대기 인원수를 파악하여 안내함</a:t>
                      </a: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845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처리내용</a:t>
                      </a: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∎</a:t>
                      </a:r>
                      <a:r>
                        <a:rPr lang="ko-KR" altLang="en-US" sz="1000" b="1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새로고침</a:t>
                      </a: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버튼을 누르거나 아래로 당겨서 자동으로 다시 조회함</a:t>
                      </a: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6808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비고</a:t>
                      </a: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∎연결되는 기능</a:t>
                      </a: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1000" b="1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새로고침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983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요구사항 명</a:t>
                      </a: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F078BA5C-E148-482F-A21C-DAFF7D34321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688"/>
          <a:stretch/>
        </p:blipFill>
        <p:spPr>
          <a:xfrm>
            <a:off x="773026" y="4018327"/>
            <a:ext cx="1372644" cy="265930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43C4B1C-BDEC-42F9-9944-268695A2411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6024"/>
          <a:stretch/>
        </p:blipFill>
        <p:spPr>
          <a:xfrm>
            <a:off x="773026" y="1283907"/>
            <a:ext cx="1346317" cy="2598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7666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연결선 24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7" name="제목 12"/>
          <p:cNvSpPr txBox="1">
            <a:spLocks/>
          </p:cNvSpPr>
          <p:nvPr/>
        </p:nvSpPr>
        <p:spPr>
          <a:xfrm>
            <a:off x="323528" y="692696"/>
            <a:ext cx="2880320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화면 설계서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8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9544224"/>
              </p:ext>
            </p:extLst>
          </p:nvPr>
        </p:nvGraphicFramePr>
        <p:xfrm>
          <a:off x="444795" y="1226228"/>
          <a:ext cx="7992888" cy="2652874"/>
        </p:xfrm>
        <a:graphic>
          <a:graphicData uri="http://schemas.openxmlformats.org/drawingml/2006/table">
            <a:tbl>
              <a:tblPr/>
              <a:tblGrid>
                <a:gridCol w="21602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85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0094">
                <a:tc rowSpan="6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기능 번호</a:t>
                      </a: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MAIN-0</a:t>
                      </a:r>
                      <a:r>
                        <a:rPr lang="en-US" sz="10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2-01</a:t>
                      </a: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009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기능 명</a:t>
                      </a: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1000" b="1" dirty="0">
                          <a:latin typeface="+mn-ea"/>
                          <a:ea typeface="+mn-ea"/>
                        </a:rPr>
                        <a:t>사용자의 현 위치 표시</a:t>
                      </a: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6321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기능설명</a:t>
                      </a: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Bottom</a:t>
                      </a: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Navigation</a:t>
                      </a: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의 두 번째 항목</a:t>
                      </a: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사용자의 현위치를 화면에 띄우며</a:t>
                      </a: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‘</a:t>
                      </a:r>
                      <a:r>
                        <a:rPr lang="ko-KR" altLang="en-US" sz="1000" b="1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길찾기</a:t>
                      </a: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’</a:t>
                      </a: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버튼을 클릭 시 대중교통 경로 찾기를 실행함</a:t>
                      </a: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29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처리내용</a:t>
                      </a: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∎현재 사용자의 위치를 파악하여 지도에 띄움</a:t>
                      </a: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130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비고</a:t>
                      </a: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∎연결되는 기능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: </a:t>
                      </a:r>
                      <a:r>
                        <a:rPr kumimoji="0" lang="ko-KR" altLang="en-US" sz="10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새로고침</a:t>
                      </a:r>
                      <a:endParaRPr kumimoji="0" lang="ko-KR" altLang="en-US" sz="10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373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요구사항 명</a:t>
                      </a: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0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07098D0F-8864-4B4D-A1C5-C86B5C9979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5272657"/>
              </p:ext>
            </p:extLst>
          </p:nvPr>
        </p:nvGraphicFramePr>
        <p:xfrm>
          <a:off x="444795" y="4011911"/>
          <a:ext cx="7992888" cy="2652874"/>
        </p:xfrm>
        <a:graphic>
          <a:graphicData uri="http://schemas.openxmlformats.org/drawingml/2006/table">
            <a:tbl>
              <a:tblPr/>
              <a:tblGrid>
                <a:gridCol w="21602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85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07276">
                <a:tc rowSpan="6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기능 번호</a:t>
                      </a: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MAIN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-02-02</a:t>
                      </a:r>
                      <a:endParaRPr lang="ko-KR" altLang="en-US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727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기능 명</a:t>
                      </a: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latin typeface="+mn-ea"/>
                          <a:ea typeface="+mn-ea"/>
                        </a:rPr>
                        <a:t>출발지 설정</a:t>
                      </a: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1019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기능설명</a:t>
                      </a: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8100</a:t>
                      </a: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번 노선과 </a:t>
                      </a: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M4102</a:t>
                      </a: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번 노선의 정류장 중 하나로 출발지를 설정하도록 함</a:t>
                      </a: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339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처리내용</a:t>
                      </a: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∎출발지의 위도와 경도를 저장함</a:t>
                      </a: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202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비고</a:t>
                      </a: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271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요구사항 명</a:t>
                      </a: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출발지 설정</a:t>
                      </a: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9942BD17-796D-4532-97C7-7C48F933AF6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111"/>
          <a:stretch/>
        </p:blipFill>
        <p:spPr>
          <a:xfrm>
            <a:off x="809849" y="1226228"/>
            <a:ext cx="1375493" cy="265287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BB2926D-415E-4EB3-A983-4E6E6B5523F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6112"/>
          <a:stretch/>
        </p:blipFill>
        <p:spPr>
          <a:xfrm>
            <a:off x="809849" y="4011912"/>
            <a:ext cx="1375497" cy="2652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3856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연결선 24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7" name="제목 12"/>
          <p:cNvSpPr txBox="1">
            <a:spLocks/>
          </p:cNvSpPr>
          <p:nvPr/>
        </p:nvSpPr>
        <p:spPr>
          <a:xfrm>
            <a:off x="323528" y="692696"/>
            <a:ext cx="2880320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화면 설계서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8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4731730"/>
              </p:ext>
            </p:extLst>
          </p:nvPr>
        </p:nvGraphicFramePr>
        <p:xfrm>
          <a:off x="444795" y="1218538"/>
          <a:ext cx="7992888" cy="2718494"/>
        </p:xfrm>
        <a:graphic>
          <a:graphicData uri="http://schemas.openxmlformats.org/drawingml/2006/table">
            <a:tbl>
              <a:tblPr/>
              <a:tblGrid>
                <a:gridCol w="21602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85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9319">
                <a:tc rowSpan="6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 번호</a:t>
                      </a:r>
                      <a:endParaRPr lang="ko-KR" altLang="en-US" sz="105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 Light" panose="020F0302020204030204"/>
                          <a:ea typeface="+mn-ea"/>
                          <a:cs typeface="+mn-cs"/>
                        </a:rPr>
                        <a:t>MAIN</a:t>
                      </a:r>
                      <a:r>
                        <a:rPr kumimoji="0" lang="en-US" altLang="ko-KR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 Light" panose="020F0302020204030204"/>
                          <a:ea typeface="+mn-ea"/>
                          <a:cs typeface="+mn-cs"/>
                        </a:rPr>
                        <a:t>-02-03</a:t>
                      </a:r>
                      <a:endParaRPr kumimoji="0" lang="ko-KR" altLang="en-US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 Light" panose="020F0302020204030204"/>
                        <a:ea typeface="+mn-ea"/>
                        <a:cs typeface="+mn-cs"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931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 명</a:t>
                      </a: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</a:rPr>
                        <a:t>도착지 설정</a:t>
                      </a: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9409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기능설명</a:t>
                      </a: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8100</a:t>
                      </a: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번 노선과 </a:t>
                      </a:r>
                      <a:r>
                        <a:rPr lang="en-US" altLang="ko-KR" sz="105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M4102</a:t>
                      </a: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번 노선의 정류장 중 하나로 도착지를 설정하도록 함</a:t>
                      </a:r>
                      <a:r>
                        <a:rPr lang="en-US" altLang="ko-KR" sz="105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1050" b="1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232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처리내용</a:t>
                      </a: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∎</a:t>
                      </a: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출발지의 위도와 경도를 저장하여 </a:t>
                      </a:r>
                      <a:r>
                        <a:rPr lang="en-US" altLang="ko-KR" sz="105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result </a:t>
                      </a: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클래스로 전달함</a:t>
                      </a:r>
                      <a:r>
                        <a:rPr lang="en-US" altLang="ko-KR" sz="105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105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498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비고</a:t>
                      </a: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84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요구사항 명</a:t>
                      </a: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</a:rPr>
                        <a:t>도착지 설정</a:t>
                      </a: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07098D0F-8864-4B4D-A1C5-C86B5C9979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6626944"/>
              </p:ext>
            </p:extLst>
          </p:nvPr>
        </p:nvGraphicFramePr>
        <p:xfrm>
          <a:off x="424356" y="4029422"/>
          <a:ext cx="7992888" cy="2718494"/>
        </p:xfrm>
        <a:graphic>
          <a:graphicData uri="http://schemas.openxmlformats.org/drawingml/2006/table">
            <a:tbl>
              <a:tblPr/>
              <a:tblGrid>
                <a:gridCol w="21602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85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14877">
                <a:tc rowSpan="6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 번호</a:t>
                      </a: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 Light" panose="020F0302020204030204"/>
                          <a:ea typeface="+mn-ea"/>
                          <a:cs typeface="+mn-cs"/>
                        </a:rPr>
                        <a:t>MAIN-02-04</a:t>
                      </a:r>
                      <a:endParaRPr lang="en-US" altLang="ko-KR" sz="105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487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 명</a:t>
                      </a: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대중교통 경로 안내</a:t>
                      </a: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3270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기능설명</a:t>
                      </a: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</a:rPr>
                        <a:t>출발지와 도착지에 따른 대중교통 경로를 최단 시간부터 안내함</a:t>
                      </a:r>
                      <a:r>
                        <a:rPr lang="en-US" altLang="ko-KR" sz="1050" b="1" kern="0" spc="0" dirty="0">
                          <a:solidFill>
                            <a:srgbClr val="000000"/>
                          </a:solidFill>
                          <a:effectLst/>
                        </a:rPr>
                        <a:t>.</a:t>
                      </a:r>
                      <a:endParaRPr lang="ko-KR" altLang="en-US" sz="105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262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처리내용</a:t>
                      </a: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∎경로 안내</a:t>
                      </a:r>
                      <a:endParaRPr lang="ko-KR" altLang="en-US" sz="105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221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비고</a:t>
                      </a: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119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요구사항 명</a:t>
                      </a: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5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C834E7FC-566C-4E80-B0D0-D3E3B10938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052" y="4029423"/>
            <a:ext cx="1323378" cy="271849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4AB084A-4492-48F0-8D58-4223123A6E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9052" y="1226228"/>
            <a:ext cx="1323378" cy="2718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908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288</TotalTime>
  <Words>733</Words>
  <Application>Microsoft Office PowerPoint</Application>
  <PresentationFormat>화면 슬라이드 쇼(4:3)</PresentationFormat>
  <Paragraphs>199</Paragraphs>
  <Slides>16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1" baseType="lpstr">
      <vt:lpstr>맑은 고딕</vt:lpstr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우진 파트</dc:title>
  <dc:creator>김 우진</dc:creator>
  <cp:lastModifiedBy>leyujin1007@naver.com</cp:lastModifiedBy>
  <cp:revision>87</cp:revision>
  <dcterms:created xsi:type="dcterms:W3CDTF">2020-07-20T13:24:56Z</dcterms:created>
  <dcterms:modified xsi:type="dcterms:W3CDTF">2020-09-09T08:31:21Z</dcterms:modified>
  <cp:version/>
</cp:coreProperties>
</file>